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2" r:id="rId3"/>
    <p:sldId id="27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4" r:id="rId19"/>
    <p:sldId id="275" r:id="rId20"/>
  </p:sldIdLst>
  <p:sldSz cx="10585450" cy="7812088"/>
  <p:notesSz cx="6884988" cy="10018713"/>
  <p:defaultTextStyle>
    <a:defPPr>
      <a:defRPr lang="ru-RU"/>
    </a:defPPr>
    <a:lvl1pPr marL="0" algn="l" defTabSz="105128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5643" algn="l" defTabSz="105128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51286" algn="l" defTabSz="105128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76929" algn="l" defTabSz="105128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02571" algn="l" defTabSz="105128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28214" algn="l" defTabSz="105128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53857" algn="l" defTabSz="105128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79500" algn="l" defTabSz="105128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05143" algn="l" defTabSz="105128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82" autoAdjust="0"/>
  </p:normalViewPr>
  <p:slideViewPr>
    <p:cSldViewPr>
      <p:cViewPr>
        <p:scale>
          <a:sx n="67" d="100"/>
          <a:sy n="67" d="100"/>
        </p:scale>
        <p:origin x="-828" y="-72"/>
      </p:cViewPr>
      <p:guideLst>
        <p:guide orient="horz" pos="2461"/>
        <p:guide pos="33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226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0488" y="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CE8CC-83D2-4B67-8D3F-B55AA58B5EC9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50888"/>
            <a:ext cx="5091112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07038" cy="4508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5475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0488" y="9515475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59798-4AC1-4388-A125-6CDEBF491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105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59798-4AC1-4388-A125-6CDEBF491E9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119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Мастерить будем 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мотанку-пеленашку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Материалы и инструменты для работы 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(ткань и нитки хлопковые)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ткань белая (основа куклы) – 8х15 (8х18) см.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ткань цветная (пеленка) – 15х15 см.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ткань цветная (косынка) – примерно 13х13 см.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нить красная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можно кружево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Ход работы: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белой ткани скатать столбик, загнув примерно 8 мм (верхний край).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Обозначить центр скрутки. Это пуп ребенка.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Обматываем в этом месте, не перетягивая, красной нитью нечетное количество раз (примерно 5).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Делаем следующую перевязку, отделяя как-бы головку, не перетягивая.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Завязываем косынку. Как носят бабули.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Пеленаем в пеленку, подвернув край.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Красной нитью, начиная сзади сверху вниз делаем три витка и затем снизу к верху, чтобы получилось впереди три раза крест-накрест. Завязываем сзади узелок, оставив длинную нить, чтобы подвесить куклу.</a:t>
            </a:r>
          </a:p>
          <a:p>
            <a:endParaRPr lang="en-U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i="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Подведение 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итога мастер-класса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любом человеке, независимо от возраста, живет ребенок, который верит в чудеса. И не только верит, но и создает их своими руками.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Возьмите куколку. Вот теперь счастье в ваших руках и вы его создатели.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Послушайте, что она вам говорит: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                 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– кукла. Берите. И в дом свой несите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                  И пусть на столе, на стене, на диване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                  Я вам улыбнусь, когда захотите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                  Теплее и радостней жизнь ваша станет.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Куда бы Вы не направились и где бы не находились, всегда общайтесь со своей куколкой, и тогда Счастье и Радость непременно будут с Вами. При общении с куклой происходит высказывание своих желаний или горестей, мечтаний и тайн, и все произнесенное вслух способно сбываться или уходить навсегда, главное — точно сформулировать свои желания.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маленькие солнышки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Куколки стоят.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глазками невинными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вас сейчас глядят.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 кукол не бросайте,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 их не обижайте.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Пусть будут они вечно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доме вашем жить.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Тепло, добро и счастье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Ваше сторожить!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59798-4AC1-4388-A125-6CDEBF491E9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199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3911" y="2426813"/>
            <a:ext cx="8997633" cy="16745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7817" y="4426851"/>
            <a:ext cx="7409816" cy="19964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5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1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6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02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28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53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79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05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74451" y="312847"/>
            <a:ext cx="2381727" cy="666559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9273" y="312847"/>
            <a:ext cx="6968755" cy="666559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179" y="5019991"/>
            <a:ext cx="8997633" cy="1551567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6179" y="3311099"/>
            <a:ext cx="8997633" cy="170889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564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512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769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025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282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538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795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05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9274" y="1822822"/>
            <a:ext cx="4675241" cy="51556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80939" y="1822822"/>
            <a:ext cx="4675241" cy="51556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9273" y="1748678"/>
            <a:ext cx="4677079" cy="72876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5643" indent="0">
              <a:buNone/>
              <a:defRPr sz="2300" b="1"/>
            </a:lvl2pPr>
            <a:lvl3pPr marL="1051286" indent="0">
              <a:buNone/>
              <a:defRPr sz="2100" b="1"/>
            </a:lvl3pPr>
            <a:lvl4pPr marL="1576929" indent="0">
              <a:buNone/>
              <a:defRPr sz="1800" b="1"/>
            </a:lvl4pPr>
            <a:lvl5pPr marL="2102571" indent="0">
              <a:buNone/>
              <a:defRPr sz="1800" b="1"/>
            </a:lvl5pPr>
            <a:lvl6pPr marL="2628214" indent="0">
              <a:buNone/>
              <a:defRPr sz="1800" b="1"/>
            </a:lvl6pPr>
            <a:lvl7pPr marL="3153857" indent="0">
              <a:buNone/>
              <a:defRPr sz="1800" b="1"/>
            </a:lvl7pPr>
            <a:lvl8pPr marL="3679500" indent="0">
              <a:buNone/>
              <a:defRPr sz="1800" b="1"/>
            </a:lvl8pPr>
            <a:lvl9pPr marL="420514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273" y="2477445"/>
            <a:ext cx="4677079" cy="450099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77265" y="1748678"/>
            <a:ext cx="4678915" cy="72876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5643" indent="0">
              <a:buNone/>
              <a:defRPr sz="2300" b="1"/>
            </a:lvl2pPr>
            <a:lvl3pPr marL="1051286" indent="0">
              <a:buNone/>
              <a:defRPr sz="2100" b="1"/>
            </a:lvl3pPr>
            <a:lvl4pPr marL="1576929" indent="0">
              <a:buNone/>
              <a:defRPr sz="1800" b="1"/>
            </a:lvl4pPr>
            <a:lvl5pPr marL="2102571" indent="0">
              <a:buNone/>
              <a:defRPr sz="1800" b="1"/>
            </a:lvl5pPr>
            <a:lvl6pPr marL="2628214" indent="0">
              <a:buNone/>
              <a:defRPr sz="1800" b="1"/>
            </a:lvl6pPr>
            <a:lvl7pPr marL="3153857" indent="0">
              <a:buNone/>
              <a:defRPr sz="1800" b="1"/>
            </a:lvl7pPr>
            <a:lvl8pPr marL="3679500" indent="0">
              <a:buNone/>
              <a:defRPr sz="1800" b="1"/>
            </a:lvl8pPr>
            <a:lvl9pPr marL="420514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77265" y="2477445"/>
            <a:ext cx="4678915" cy="450099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75" y="311038"/>
            <a:ext cx="3482540" cy="132371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8618" y="311039"/>
            <a:ext cx="5917562" cy="666740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9275" y="1634753"/>
            <a:ext cx="3482540" cy="5343686"/>
          </a:xfrm>
        </p:spPr>
        <p:txBody>
          <a:bodyPr/>
          <a:lstStyle>
            <a:lvl1pPr marL="0" indent="0">
              <a:buNone/>
              <a:defRPr sz="1600"/>
            </a:lvl1pPr>
            <a:lvl2pPr marL="525643" indent="0">
              <a:buNone/>
              <a:defRPr sz="1400"/>
            </a:lvl2pPr>
            <a:lvl3pPr marL="1051286" indent="0">
              <a:buNone/>
              <a:defRPr sz="1100"/>
            </a:lvl3pPr>
            <a:lvl4pPr marL="1576929" indent="0">
              <a:buNone/>
              <a:defRPr sz="1000"/>
            </a:lvl4pPr>
            <a:lvl5pPr marL="2102571" indent="0">
              <a:buNone/>
              <a:defRPr sz="1000"/>
            </a:lvl5pPr>
            <a:lvl6pPr marL="2628214" indent="0">
              <a:buNone/>
              <a:defRPr sz="1000"/>
            </a:lvl6pPr>
            <a:lvl7pPr marL="3153857" indent="0">
              <a:buNone/>
              <a:defRPr sz="1000"/>
            </a:lvl7pPr>
            <a:lvl8pPr marL="3679500" indent="0">
              <a:buNone/>
              <a:defRPr sz="1000"/>
            </a:lvl8pPr>
            <a:lvl9pPr marL="420514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4823" y="5468464"/>
            <a:ext cx="6351270" cy="6455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74823" y="698025"/>
            <a:ext cx="6351270" cy="4687253"/>
          </a:xfrm>
        </p:spPr>
        <p:txBody>
          <a:bodyPr/>
          <a:lstStyle>
            <a:lvl1pPr marL="0" indent="0">
              <a:buNone/>
              <a:defRPr sz="3700"/>
            </a:lvl1pPr>
            <a:lvl2pPr marL="525643" indent="0">
              <a:buNone/>
              <a:defRPr sz="3200"/>
            </a:lvl2pPr>
            <a:lvl3pPr marL="1051286" indent="0">
              <a:buNone/>
              <a:defRPr sz="2800"/>
            </a:lvl3pPr>
            <a:lvl4pPr marL="1576929" indent="0">
              <a:buNone/>
              <a:defRPr sz="2300"/>
            </a:lvl4pPr>
            <a:lvl5pPr marL="2102571" indent="0">
              <a:buNone/>
              <a:defRPr sz="2300"/>
            </a:lvl5pPr>
            <a:lvl6pPr marL="2628214" indent="0">
              <a:buNone/>
              <a:defRPr sz="2300"/>
            </a:lvl6pPr>
            <a:lvl7pPr marL="3153857" indent="0">
              <a:buNone/>
              <a:defRPr sz="2300"/>
            </a:lvl7pPr>
            <a:lvl8pPr marL="3679500" indent="0">
              <a:buNone/>
              <a:defRPr sz="2300"/>
            </a:lvl8pPr>
            <a:lvl9pPr marL="4205143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74823" y="6114046"/>
            <a:ext cx="6351270" cy="916834"/>
          </a:xfrm>
        </p:spPr>
        <p:txBody>
          <a:bodyPr/>
          <a:lstStyle>
            <a:lvl1pPr marL="0" indent="0">
              <a:buNone/>
              <a:defRPr sz="1600"/>
            </a:lvl1pPr>
            <a:lvl2pPr marL="525643" indent="0">
              <a:buNone/>
              <a:defRPr sz="1400"/>
            </a:lvl2pPr>
            <a:lvl3pPr marL="1051286" indent="0">
              <a:buNone/>
              <a:defRPr sz="1100"/>
            </a:lvl3pPr>
            <a:lvl4pPr marL="1576929" indent="0">
              <a:buNone/>
              <a:defRPr sz="1000"/>
            </a:lvl4pPr>
            <a:lvl5pPr marL="2102571" indent="0">
              <a:buNone/>
              <a:defRPr sz="1000"/>
            </a:lvl5pPr>
            <a:lvl6pPr marL="2628214" indent="0">
              <a:buNone/>
              <a:defRPr sz="1000"/>
            </a:lvl6pPr>
            <a:lvl7pPr marL="3153857" indent="0">
              <a:buNone/>
              <a:defRPr sz="1000"/>
            </a:lvl7pPr>
            <a:lvl8pPr marL="3679500" indent="0">
              <a:buNone/>
              <a:defRPr sz="1000"/>
            </a:lvl8pPr>
            <a:lvl9pPr marL="420514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75" y="312847"/>
            <a:ext cx="9526905" cy="1302015"/>
          </a:xfrm>
          <a:prstGeom prst="rect">
            <a:avLst/>
          </a:prstGeom>
        </p:spPr>
        <p:txBody>
          <a:bodyPr vert="horz" lIns="105129" tIns="52564" rIns="105129" bIns="5256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9275" y="1822822"/>
            <a:ext cx="9526905" cy="5155616"/>
          </a:xfrm>
          <a:prstGeom prst="rect">
            <a:avLst/>
          </a:prstGeom>
        </p:spPr>
        <p:txBody>
          <a:bodyPr vert="horz" lIns="105129" tIns="52564" rIns="105129" bIns="5256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9274" y="7240650"/>
            <a:ext cx="2469939" cy="415921"/>
          </a:xfrm>
          <a:prstGeom prst="rect">
            <a:avLst/>
          </a:prstGeom>
        </p:spPr>
        <p:txBody>
          <a:bodyPr vert="horz" lIns="105129" tIns="52564" rIns="105129" bIns="525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16697" y="7240650"/>
            <a:ext cx="3352059" cy="415921"/>
          </a:xfrm>
          <a:prstGeom prst="rect">
            <a:avLst/>
          </a:prstGeom>
        </p:spPr>
        <p:txBody>
          <a:bodyPr vert="horz" lIns="105129" tIns="52564" rIns="105129" bIns="525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86241" y="7240650"/>
            <a:ext cx="2469939" cy="415921"/>
          </a:xfrm>
          <a:prstGeom prst="rect">
            <a:avLst/>
          </a:prstGeom>
        </p:spPr>
        <p:txBody>
          <a:bodyPr vert="horz" lIns="105129" tIns="52564" rIns="105129" bIns="525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51286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4232" indent="-394232" algn="l" defTabSz="105128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4170" indent="-328527" algn="l" defTabSz="105128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14107" indent="-262821" algn="l" defTabSz="105128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39750" indent="-262821" algn="l" defTabSz="105128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65393" indent="-262821" algn="l" defTabSz="105128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91036" indent="-262821" algn="l" defTabSz="105128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16678" indent="-262821" algn="l" defTabSz="105128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42321" indent="-262821" algn="l" defTabSz="105128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67964" indent="-262821" algn="l" defTabSz="105128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512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5643" algn="l" defTabSz="10512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51286" algn="l" defTabSz="10512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6929" algn="l" defTabSz="10512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02571" algn="l" defTabSz="10512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8214" algn="l" defTabSz="10512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53857" algn="l" defTabSz="10512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9500" algn="l" defTabSz="10512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05143" algn="l" defTabSz="10512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vashobereg.ru/kukly/kukly-obereg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vashobereg.ru/kukly/lyalka-motank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vashobereg.ru/oberegi/svadebny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vashobereg.ru/kukly/kukly-obereg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humbs.dreamstime.com/z/%D0%B4%D0%B5%D0%BA%D0%BE%D1%80%D0%B0%D1%82%D0%B8%D0%B2%D0%BD%D0%B0%D1%8F-%D1%80%D0%B0%D0%BC%D0%BA%D0%B0-%D0%BE%D1%80%D0%BD%D0%B0%D0%BC%D0%B5%D0%BD%D1%82-%D0%BA%D1%80%D0%B5%D1%81%D1%82%D0%B0-88818783.jpg"/>
          <p:cNvPicPr>
            <a:picLocks noChangeAspect="1" noChangeArrowheads="1"/>
          </p:cNvPicPr>
          <p:nvPr/>
        </p:nvPicPr>
        <p:blipFill>
          <a:blip r:embed="rId2"/>
          <a:srcRect b="6586"/>
          <a:stretch>
            <a:fillRect/>
          </a:stretch>
        </p:blipFill>
        <p:spPr bwMode="auto">
          <a:xfrm>
            <a:off x="2" y="0"/>
            <a:ext cx="10597329" cy="78120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-10815" y="1077913"/>
            <a:ext cx="10585450" cy="952540"/>
          </a:xfrm>
          <a:prstGeom prst="rect">
            <a:avLst/>
          </a:prstGeom>
          <a:noFill/>
        </p:spPr>
        <p:txBody>
          <a:bodyPr wrap="square" lIns="105129" tIns="52564" rIns="105129" bIns="52564" rtlCol="0">
            <a:spAutoFit/>
          </a:bodyPr>
          <a:lstStyle/>
          <a:p>
            <a:pPr algn="ctr"/>
            <a:r>
              <a:rPr lang="ru-RU" sz="5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«КУКЛЫ-ОБЕРЕГИ»</a:t>
            </a:r>
          </a:p>
        </p:txBody>
      </p:sp>
      <p:pic>
        <p:nvPicPr>
          <p:cNvPr id="1026" name="Picture 2" descr="Обережные куклы славя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2329" y="2691598"/>
            <a:ext cx="6000792" cy="364333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6263498"/>
            <a:ext cx="10585450" cy="413931"/>
          </a:xfrm>
          <a:prstGeom prst="rect">
            <a:avLst/>
          </a:prstGeom>
          <a:noFill/>
        </p:spPr>
        <p:txBody>
          <a:bodyPr wrap="square" lIns="105129" tIns="52564" rIns="105129" bIns="52564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Ганина Е.Н. воспитатель МБДОУ №15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humbs.dreamstime.com/z/%D0%B4%D0%B5%D0%BA%D0%BE%D1%80%D0%B0%D1%82%D0%B8%D0%B2%D0%BD%D0%B0%D1%8F-%D1%80%D0%B0%D0%BC%D0%BA%D0%B0-%D0%BE%D1%80%D0%BD%D0%B0%D0%BC%D0%B5%D0%BD%D1%82-%D0%BA%D1%80%D0%B5%D1%81%D1%82%D0%B0-88818783.jpg"/>
          <p:cNvPicPr>
            <a:picLocks noChangeAspect="1" noChangeArrowheads="1"/>
          </p:cNvPicPr>
          <p:nvPr/>
        </p:nvPicPr>
        <p:blipFill>
          <a:blip r:embed="rId2"/>
          <a:srcRect b="6586"/>
          <a:stretch>
            <a:fillRect/>
          </a:stretch>
        </p:blipFill>
        <p:spPr bwMode="auto">
          <a:xfrm>
            <a:off x="2" y="0"/>
            <a:ext cx="10597329" cy="78120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9255" y="477020"/>
            <a:ext cx="9286940" cy="6858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2" name="Picture 2" descr="Кукла Благополучниц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693" y="619896"/>
            <a:ext cx="4643470" cy="65008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07039" y="619896"/>
            <a:ext cx="4214842" cy="5985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5129" tIns="52564" rIns="105129" bIns="52564" rtlCol="0">
            <a:spAutoFit/>
          </a:bodyPr>
          <a:lstStyle/>
          <a:p>
            <a:pPr algn="ctr"/>
            <a:r>
              <a:rPr lang="ru-RU" sz="3200" b="1" dirty="0" smtClean="0"/>
              <a:t>БЛАГОПОЛУЧНИЦА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64163" y="1620028"/>
            <a:ext cx="45720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Кукла-оберег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Благополучница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 это славянский оберег, помогающий привлечь процветание, достаток и радость. Хозяюшка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Благополучница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нередко называется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Домовушкой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ведь наши предки верили, что она дружит с Домовым. По другой же версии она была его женой.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Благополучница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как можно догадаться по ее названию, притягивала в дом достаток. помогала женщинам вести дела по хозяйству;</a:t>
            </a:r>
          </a:p>
          <a:p>
            <a:pPr algn="ctr"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обеспечивала защиту дома;</a:t>
            </a:r>
          </a:p>
          <a:p>
            <a:pPr algn="ctr"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наполняла дом положительной энергетикой;</a:t>
            </a:r>
          </a:p>
          <a:p>
            <a:pPr algn="ctr"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привлекала богатство;</a:t>
            </a:r>
          </a:p>
          <a:p>
            <a:pPr algn="ctr"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следила за здоровьем членов семьи;</a:t>
            </a:r>
          </a:p>
          <a:p>
            <a:pPr algn="ctr"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помогала найти любимого, обзавестись семьей;</a:t>
            </a:r>
          </a:p>
          <a:p>
            <a:pPr algn="ctr"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устраняла ссоры, конфликты;</a:t>
            </a:r>
          </a:p>
          <a:p>
            <a:pPr algn="ctr"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защищала дом от негатива извне.</a:t>
            </a:r>
          </a:p>
          <a:p>
            <a:pPr algn="ctr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humbs.dreamstime.com/z/%D0%B4%D0%B5%D0%BA%D0%BE%D1%80%D0%B0%D1%82%D0%B8%D0%B2%D0%BD%D0%B0%D1%8F-%D1%80%D0%B0%D0%BC%D0%BA%D0%B0-%D0%BE%D1%80%D0%BD%D0%B0%D0%BC%D0%B5%D0%BD%D1%82-%D0%BA%D1%80%D0%B5%D1%81%D1%82%D0%B0-88818783.jpg"/>
          <p:cNvPicPr>
            <a:picLocks noChangeAspect="1" noChangeArrowheads="1"/>
          </p:cNvPicPr>
          <p:nvPr/>
        </p:nvPicPr>
        <p:blipFill>
          <a:blip r:embed="rId2"/>
          <a:srcRect b="6586"/>
          <a:stretch>
            <a:fillRect/>
          </a:stretch>
        </p:blipFill>
        <p:spPr bwMode="auto">
          <a:xfrm>
            <a:off x="2" y="0"/>
            <a:ext cx="10597329" cy="78120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9255" y="477020"/>
            <a:ext cx="9286940" cy="6858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6" name="Picture 2" descr="Куколка Подорожниц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694" y="603966"/>
            <a:ext cx="4643470" cy="65882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78477" y="691334"/>
            <a:ext cx="4214841" cy="7370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5129" tIns="52564" rIns="105129" bIns="52564" rtlCol="0">
            <a:spAutoFit/>
          </a:bodyPr>
          <a:lstStyle/>
          <a:p>
            <a:pPr algn="ctr"/>
            <a:r>
              <a:rPr lang="ru-RU" sz="4100" b="1" dirty="0" smtClean="0"/>
              <a:t>ПОДОРОЖНИЦА</a:t>
            </a:r>
            <a:endParaRPr lang="ru-RU" sz="41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07039" y="1620028"/>
            <a:ext cx="435771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 маленькая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мотанка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умещающаяся на ладошке. Но, несмотря на небольшой размер, она незаменимый друг любого путешественника. Куколка способна отводить от путников беду и всячески помогать в пути. Она постоянно напоминает о том, что дома ждут любящие родные. хранившие в себе горсточку земли предков, травы и всякие мелочи, помогали путникам преодолевать сложный путь. Оберегающая кукла способствовала обходу опасностей,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укравала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от врагов и отводила от неверных тропок, уходящих в чащу леса. Нередко жены клали в дорожный мешок куклы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Подорожницы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монетки, чтобы их мужья не только возвращались домой невредимыми, но и приносили в семью деньги. напоминала ушедшему о том, что его любят и ждут дома;</a:t>
            </a:r>
          </a:p>
          <a:p>
            <a:pPr algn="ctr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humbs.dreamstime.com/z/%D0%B4%D0%B5%D0%BA%D0%BE%D1%80%D0%B0%D1%82%D0%B8%D0%B2%D0%BD%D0%B0%D1%8F-%D1%80%D0%B0%D0%BC%D0%BA%D0%B0-%D0%BE%D1%80%D0%BD%D0%B0%D0%BC%D0%B5%D0%BD%D1%82-%D0%BA%D1%80%D0%B5%D1%81%D1%82%D0%B0-88818783.jpg"/>
          <p:cNvPicPr>
            <a:picLocks noChangeAspect="1" noChangeArrowheads="1"/>
          </p:cNvPicPr>
          <p:nvPr/>
        </p:nvPicPr>
        <p:blipFill>
          <a:blip r:embed="rId2"/>
          <a:srcRect b="6586"/>
          <a:stretch>
            <a:fillRect/>
          </a:stretch>
        </p:blipFill>
        <p:spPr bwMode="auto">
          <a:xfrm>
            <a:off x="2" y="0"/>
            <a:ext cx="10597329" cy="78120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9255" y="477020"/>
            <a:ext cx="9286940" cy="6858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649915" y="977086"/>
            <a:ext cx="3786214" cy="7370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5129" tIns="52564" rIns="105129" bIns="52564" rtlCol="0">
            <a:spAutoFit/>
          </a:bodyPr>
          <a:lstStyle/>
          <a:p>
            <a:pPr algn="ctr"/>
            <a:r>
              <a:rPr lang="ru-RU" sz="4100" b="1" dirty="0" smtClean="0"/>
              <a:t>УСПЕШНИЦА</a:t>
            </a:r>
            <a:endParaRPr lang="ru-RU" sz="4100" b="1" dirty="0"/>
          </a:p>
        </p:txBody>
      </p:sp>
      <p:pic>
        <p:nvPicPr>
          <p:cNvPr id="22530" name="Picture 2" descr="Куколка Успешниц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692" y="619896"/>
            <a:ext cx="4516123" cy="65722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507039" y="2834474"/>
            <a:ext cx="41434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это славянский оберег, помогающий достичь желаний и устранить препятствия на пути к цели. Универсальность этой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4"/>
              </a:rPr>
              <a:t>народной куклы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позволяла делать ее для людей любого пола. Такими ляльками обзаводился всякий, кто хотел исполнить заветное желание.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humbs.dreamstime.com/z/%D0%B4%D0%B5%D0%BA%D0%BE%D1%80%D0%B0%D1%82%D0%B8%D0%B2%D0%BD%D0%B0%D1%8F-%D1%80%D0%B0%D0%BC%D0%BA%D0%B0-%D0%BE%D1%80%D0%BD%D0%B0%D0%BC%D0%B5%D0%BD%D1%82-%D0%BA%D1%80%D0%B5%D1%81%D1%82%D0%B0-88818783.jpg"/>
          <p:cNvPicPr>
            <a:picLocks noChangeAspect="1" noChangeArrowheads="1"/>
          </p:cNvPicPr>
          <p:nvPr/>
        </p:nvPicPr>
        <p:blipFill>
          <a:blip r:embed="rId2"/>
          <a:srcRect b="6586"/>
          <a:stretch>
            <a:fillRect/>
          </a:stretch>
        </p:blipFill>
        <p:spPr bwMode="auto">
          <a:xfrm>
            <a:off x="2" y="0"/>
            <a:ext cx="10597329" cy="78120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9255" y="477020"/>
            <a:ext cx="9286940" cy="6858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935667" y="2191532"/>
            <a:ext cx="3857652" cy="7370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5129" tIns="52564" rIns="105129" bIns="52564" rtlCol="0">
            <a:spAutoFit/>
          </a:bodyPr>
          <a:lstStyle/>
          <a:p>
            <a:pPr algn="ctr"/>
            <a:r>
              <a:rPr lang="ru-RU" sz="4100" b="1" dirty="0" smtClean="0"/>
              <a:t>ШЕСТИРУЧКА</a:t>
            </a:r>
            <a:endParaRPr lang="ru-RU" sz="4100" b="1" dirty="0"/>
          </a:p>
        </p:txBody>
      </p:sp>
      <p:pic>
        <p:nvPicPr>
          <p:cNvPr id="23554" name="Picture 2" descr="Кукла Шестируч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131" y="834210"/>
            <a:ext cx="4848001" cy="61436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864229" y="3977482"/>
            <a:ext cx="39290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Помогает рукодельницам продать свои изделия. В мешочек кукле кладут монетки, чтобы они привлекали покупателей к товарам, которые женщина изготавливает своими руками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humbs.dreamstime.com/z/%D0%B4%D0%B5%D0%BA%D0%BE%D1%80%D0%B0%D1%82%D0%B8%D0%B2%D0%BD%D0%B0%D1%8F-%D1%80%D0%B0%D0%BC%D0%BA%D0%B0-%D0%BE%D1%80%D0%BD%D0%B0%D0%BC%D0%B5%D0%BD%D1%82-%D0%BA%D1%80%D0%B5%D1%81%D1%82%D0%B0-88818783.jpg"/>
          <p:cNvPicPr>
            <a:picLocks noChangeAspect="1" noChangeArrowheads="1"/>
          </p:cNvPicPr>
          <p:nvPr/>
        </p:nvPicPr>
        <p:blipFill>
          <a:blip r:embed="rId2"/>
          <a:srcRect b="6586"/>
          <a:stretch>
            <a:fillRect/>
          </a:stretch>
        </p:blipFill>
        <p:spPr bwMode="auto">
          <a:xfrm>
            <a:off x="2" y="0"/>
            <a:ext cx="10597329" cy="78120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9255" y="477020"/>
            <a:ext cx="9286940" cy="6858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78" name="Picture 2" descr="Кукла Колокольч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693" y="1191400"/>
            <a:ext cx="4835429" cy="521497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92791" y="619896"/>
            <a:ext cx="4053459" cy="7370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5129" tIns="52564" rIns="105129" bIns="52564" rtlCol="0">
            <a:spAutoFit/>
          </a:bodyPr>
          <a:lstStyle/>
          <a:p>
            <a:pPr algn="ctr"/>
            <a:r>
              <a:rPr lang="ru-RU" sz="4100" b="1" dirty="0" smtClean="0"/>
              <a:t>КОЛОКОЛЬЧИК</a:t>
            </a:r>
            <a:endParaRPr lang="ru-RU" sz="41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07039" y="1548590"/>
            <a:ext cx="457834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600" dirty="0" smtClean="0"/>
              <a:t>Эта кукла </a:t>
            </a:r>
            <a:r>
              <a:rPr lang="ru-RU" sz="1600" dirty="0" err="1" smtClean="0">
                <a:hlinkClick r:id="rId4"/>
              </a:rPr>
              <a:t>мотанка</a:t>
            </a:r>
            <a:r>
              <a:rPr lang="ru-RU" sz="1600" dirty="0" smtClean="0">
                <a:hlinkClick r:id="rId4"/>
              </a:rPr>
              <a:t> из ткани</a:t>
            </a:r>
            <a:r>
              <a:rPr lang="ru-RU" sz="1600" dirty="0" smtClean="0"/>
              <a:t> изготавливалась лишь с одной целью – привлечь позитив. Радость и смех появлялся в доме, отчего тот наполнялся счастьем. Эту куклу всегда было легко отличить от других. Вместо одной у нее целых три юбки. Такое количество было выбрано не случайно. Для славян число 3 было сакральным, ведь оно объединяет в себе три мира: Явь, Правь, Навь. Для человека эта гармония выражалась в здоровом теле, радостной душе и спокойном духе.</a:t>
            </a:r>
          </a:p>
          <a:p>
            <a:pPr algn="ctr" fontAlgn="base"/>
            <a:r>
              <a:rPr lang="ru-RU" sz="1600" dirty="0" err="1" smtClean="0"/>
              <a:t>Мотанка</a:t>
            </a:r>
            <a:r>
              <a:rPr lang="ru-RU" sz="1600" dirty="0" smtClean="0"/>
              <a:t> всегда была наряжена, как на праздник. Наряды из привлекающих внимание цветов с пестрыми узорами символизировали благополучие и счастье. Куклу нужно разодеть как можно более ярко, тогда она очень скоро притянет радость в ваш дом.</a:t>
            </a:r>
          </a:p>
          <a:p>
            <a:pPr algn="ctr" fontAlgn="base"/>
            <a:r>
              <a:rPr lang="ru-RU" sz="1600" dirty="0" smtClean="0"/>
              <a:t>В отличие от других славянских </a:t>
            </a:r>
            <a:r>
              <a:rPr lang="ru-RU" sz="1600" dirty="0" err="1" smtClean="0"/>
              <a:t>мотанок</a:t>
            </a:r>
            <a:r>
              <a:rPr lang="ru-RU" sz="1600" dirty="0" smtClean="0"/>
              <a:t> эта кукла могла издавать звук. Звук этот был чистый, звонкий, а исходил он от спрятанного внутри колокольчика. Звон предупреждал о том, что в дом кто-то вошел, очищал пространство, притягивал радость.</a:t>
            </a:r>
          </a:p>
          <a:p>
            <a:pPr algn="ctr"/>
            <a:endParaRPr lang="ru-RU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humbs.dreamstime.com/z/%D0%B4%D0%B5%D0%BA%D0%BE%D1%80%D0%B0%D1%82%D0%B8%D0%B2%D0%BD%D0%B0%D1%8F-%D1%80%D0%B0%D0%BC%D0%BA%D0%B0-%D0%BE%D1%80%D0%BD%D0%B0%D0%BC%D0%B5%D0%BD%D1%82-%D0%BA%D1%80%D0%B5%D1%81%D1%82%D0%B0-88818783.jpg"/>
          <p:cNvPicPr>
            <a:picLocks noChangeAspect="1" noChangeArrowheads="1"/>
          </p:cNvPicPr>
          <p:nvPr/>
        </p:nvPicPr>
        <p:blipFill>
          <a:blip r:embed="rId2"/>
          <a:srcRect b="6586"/>
          <a:stretch>
            <a:fillRect/>
          </a:stretch>
        </p:blipFill>
        <p:spPr bwMode="auto">
          <a:xfrm>
            <a:off x="2" y="0"/>
            <a:ext cx="10597329" cy="78120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9255" y="477020"/>
            <a:ext cx="9286940" cy="6858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864229" y="1048524"/>
            <a:ext cx="3600910" cy="7370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5129" tIns="52564" rIns="105129" bIns="52564" rtlCol="0">
            <a:spAutoFit/>
          </a:bodyPr>
          <a:lstStyle/>
          <a:p>
            <a:pPr algn="ctr"/>
            <a:r>
              <a:rPr lang="ru-RU" sz="4100" b="1" dirty="0" smtClean="0"/>
              <a:t>ПЕЛЕНАШКИ</a:t>
            </a:r>
            <a:endParaRPr lang="ru-RU" sz="4100" b="1" dirty="0"/>
          </a:p>
        </p:txBody>
      </p:sp>
      <p:pic>
        <p:nvPicPr>
          <p:cNvPr id="25602" name="Picture 2" descr="Кукла оберег Пеленаш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131" y="1191400"/>
            <a:ext cx="4572032" cy="526023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507039" y="2691598"/>
            <a:ext cx="42211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Она представляла из себя тканевый талисман, а изготавливали ее для ребенка, потому что дети самые беззащитные перед темными силами. Мужчин к этому занятию не подпускали – занимались лялькой сама беременная женщина или ее мать. По традиции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Пеленашка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должна была появиться на свет ровно за месяц до рождения малыша. Куклу клали в колыбельку, где она ожидала появления малыша. Этот оберег помогал дурачить нечисть, притворяясь ребенком и забирая на себя все лихое, что ему предназначалось.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humbs.dreamstime.com/z/%D0%B4%D0%B5%D0%BA%D0%BE%D1%80%D0%B0%D1%82%D0%B8%D0%B2%D0%BD%D0%B0%D1%8F-%D1%80%D0%B0%D0%BC%D0%BA%D0%B0-%D0%BE%D1%80%D0%BD%D0%B0%D0%BC%D0%B5%D0%BD%D1%82-%D0%BA%D1%80%D0%B5%D1%81%D1%82%D0%B0-88818783.jpg"/>
          <p:cNvPicPr>
            <a:picLocks noChangeAspect="1" noChangeArrowheads="1"/>
          </p:cNvPicPr>
          <p:nvPr/>
        </p:nvPicPr>
        <p:blipFill>
          <a:blip r:embed="rId2"/>
          <a:srcRect b="6586"/>
          <a:stretch>
            <a:fillRect/>
          </a:stretch>
        </p:blipFill>
        <p:spPr bwMode="auto">
          <a:xfrm>
            <a:off x="2" y="0"/>
            <a:ext cx="10597329" cy="78120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9255" y="477020"/>
            <a:ext cx="9286940" cy="6858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649915" y="977086"/>
            <a:ext cx="4086874" cy="7370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5129" tIns="52564" rIns="105129" bIns="52564" rtlCol="0">
            <a:spAutoFit/>
          </a:bodyPr>
          <a:lstStyle/>
          <a:p>
            <a:pPr algn="ctr"/>
            <a:r>
              <a:rPr lang="ru-RU" sz="4100" b="1" dirty="0" smtClean="0"/>
              <a:t>НЕРАЗЛУЧНИКИ</a:t>
            </a:r>
            <a:endParaRPr lang="ru-RU" sz="4100" b="1" dirty="0"/>
          </a:p>
        </p:txBody>
      </p:sp>
      <p:pic>
        <p:nvPicPr>
          <p:cNvPr id="26626" name="Picture 2" descr="Неразлучники кукла обере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693" y="1620028"/>
            <a:ext cx="4786346" cy="479497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578477" y="2548722"/>
            <a:ext cx="42862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традиции их дарили в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4"/>
              </a:rPr>
              <a:t>день свадьбы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Такой подарок нельзя было выбрасывать – его ставили на видное место и просили о помощи, когда в отношениях наступал трудный период. Славяне верили, что он помогал сохранять любовь, защищая от ссор и разлучниц. Талисман изготавливали особым способом – куклы обязательно держались за руки. Причем, руки им не скрепляли, а объединяли в одну с самого начала. Для рук использовали одну палочку, на которую цепляли две фигурки – мужчину с женщиной.</a:t>
            </a:r>
          </a:p>
          <a:p>
            <a:pPr algn="ctr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humbs.dreamstime.com/z/%D0%B4%D0%B5%D0%BA%D0%BE%D1%80%D0%B0%D1%82%D0%B8%D0%B2%D0%BD%D0%B0%D1%8F-%D1%80%D0%B0%D0%BC%D0%BA%D0%B0-%D0%BE%D1%80%D0%BD%D0%B0%D0%BC%D0%B5%D0%BD%D1%82-%D0%BA%D1%80%D0%B5%D1%81%D1%82%D0%B0-88818783.jpg"/>
          <p:cNvPicPr>
            <a:picLocks noChangeAspect="1" noChangeArrowheads="1"/>
          </p:cNvPicPr>
          <p:nvPr/>
        </p:nvPicPr>
        <p:blipFill>
          <a:blip r:embed="rId2"/>
          <a:srcRect b="6586"/>
          <a:stretch>
            <a:fillRect/>
          </a:stretch>
        </p:blipFill>
        <p:spPr bwMode="auto">
          <a:xfrm>
            <a:off x="2" y="0"/>
            <a:ext cx="10597329" cy="78120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9255" y="477020"/>
            <a:ext cx="9286940" cy="6858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864229" y="619896"/>
            <a:ext cx="3714777" cy="7370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5129" tIns="52564" rIns="105129" bIns="52564" rtlCol="0">
            <a:spAutoFit/>
          </a:bodyPr>
          <a:lstStyle/>
          <a:p>
            <a:pPr algn="ctr"/>
            <a:r>
              <a:rPr lang="ru-RU" sz="4100" b="1" dirty="0" smtClean="0"/>
              <a:t>ЖЕЛАННИЦА</a:t>
            </a:r>
            <a:endParaRPr lang="ru-RU" sz="4100" b="1" dirty="0"/>
          </a:p>
        </p:txBody>
      </p:sp>
      <p:pic>
        <p:nvPicPr>
          <p:cNvPr id="27650" name="Picture 2" descr="Кукла-оберег Желанниц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130" y="691334"/>
            <a:ext cx="4563063" cy="635798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507039" y="1405714"/>
            <a:ext cx="42862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Желанница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 исполняет просьбы и мечты. Делать эту куклу нужно было собственноручно, без посторонней помощи, никого не подпуская наблюдать за процессом. После изготовления талисман тоже старались спрятать от чужих – чтобы они не сглазили оберег. Эта кукла была сильнее обычного талисмана на счастье. Ведь она не просто притягивала к своему хозяину позитив, а исполняла его желания.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Желаннице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под силу выполнить любое маленькое поручение. Но она справится и с большой мечтой.</a:t>
            </a:r>
          </a:p>
          <a:p>
            <a:pPr algn="ctr"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Учтите, что этот, как и другие обереги славян, настроен на волну добра. Лялька не будет выполнять злые человеческие прихоти. Но она с охотой поможет человеку с добрым сердцем, живущему в согласии с Миром и почитающим свой род.</a:t>
            </a:r>
          </a:p>
          <a:p>
            <a:pPr algn="ctr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humbs.dreamstime.com/z/%D0%B4%D0%B5%D0%BA%D0%BE%D1%80%D0%B0%D1%82%D0%B8%D0%B2%D0%BD%D0%B0%D1%8F-%D1%80%D0%B0%D0%BC%D0%BA%D0%B0-%D0%BE%D1%80%D0%BD%D0%B0%D0%BC%D0%B5%D0%BD%D1%82-%D0%BA%D1%80%D0%B5%D1%81%D1%82%D0%B0-88818783.jpg"/>
          <p:cNvPicPr>
            <a:picLocks noChangeAspect="1" noChangeArrowheads="1"/>
          </p:cNvPicPr>
          <p:nvPr/>
        </p:nvPicPr>
        <p:blipFill>
          <a:blip r:embed="rId3"/>
          <a:srcRect b="6586"/>
          <a:stretch>
            <a:fillRect/>
          </a:stretch>
        </p:blipFill>
        <p:spPr bwMode="auto">
          <a:xfrm>
            <a:off x="2" y="0"/>
            <a:ext cx="10597329" cy="78120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9255" y="477020"/>
            <a:ext cx="9286940" cy="6858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20693" y="3405978"/>
            <a:ext cx="91440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Значение некоторых русских народных оберегов со временем затерялось, но большая часть из них дошла до нас в таком виде, в каком их использовали наши пращуры. Это богатое наследие славянской символики позволяет не только удовлетворить любопытство, но и лучше понять наших предков, отыскав с ними связь сквозь глубину веков. Славянские обереги готовы рассказать нам много интересного о том, как наши предки воспринимали свое существование. Наши предки славяне поклонялись неумолимой мощи и силе природы, опасаясь губительного влияния темных сил. </a:t>
            </a:r>
            <a:endParaRPr lang="ru-RU" sz="2400" b="1" dirty="0"/>
          </a:p>
        </p:txBody>
      </p:sp>
      <p:pic>
        <p:nvPicPr>
          <p:cNvPr id="32770" name="Picture 2" descr="&quot;Прилет Перуна на Землю&quot;, художник Всеволод Иван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2461" y="619896"/>
            <a:ext cx="4071966" cy="27835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197" y="1"/>
            <a:ext cx="9515983" cy="305644"/>
          </a:xfrm>
        </p:spPr>
        <p:txBody>
          <a:bodyPr>
            <a:normAutofit fontScale="90000"/>
          </a:bodyPr>
          <a:lstStyle/>
          <a:p>
            <a:pPr defTabSz="914400">
              <a:spcBef>
                <a:spcPts val="0"/>
              </a:spcBef>
              <a:defRPr/>
            </a:pP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hello_html_2735cf4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97" y="377652"/>
            <a:ext cx="9433048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107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humbs.dreamstime.com/z/%D0%B4%D0%B5%D0%BA%D0%BE%D1%80%D0%B0%D1%82%D0%B8%D0%B2%D0%BD%D0%B0%D1%8F-%D1%80%D0%B0%D0%BC%D0%BA%D0%B0-%D0%BE%D1%80%D0%BD%D0%B0%D0%BC%D0%B5%D0%BD%D1%82-%D0%BA%D1%80%D0%B5%D1%81%D1%82%D0%B0-88818783.jpg"/>
          <p:cNvPicPr>
            <a:picLocks noChangeAspect="1" noChangeArrowheads="1"/>
          </p:cNvPicPr>
          <p:nvPr/>
        </p:nvPicPr>
        <p:blipFill>
          <a:blip r:embed="rId2"/>
          <a:srcRect b="6586"/>
          <a:stretch>
            <a:fillRect/>
          </a:stretch>
        </p:blipFill>
        <p:spPr bwMode="auto">
          <a:xfrm>
            <a:off x="2" y="0"/>
            <a:ext cx="10597329" cy="78120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20693" y="619896"/>
            <a:ext cx="9072626" cy="6572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46" name="Picture 2" descr="https://vashobereg.ru/wp-content/uploads/2018/08/Izgotovlenie_kukol_oberegov-1024x7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6445" y="834210"/>
            <a:ext cx="4075613" cy="278608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06445" y="977086"/>
            <a:ext cx="85725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ru-RU" sz="2400" b="1" dirty="0" smtClean="0"/>
              <a:t>Повседневная жизнь наших </a:t>
            </a:r>
          </a:p>
          <a:p>
            <a:pPr algn="r" fontAlgn="base"/>
            <a:r>
              <a:rPr lang="ru-RU" sz="2400" b="1" dirty="0" smtClean="0"/>
              <a:t>предков от младенчества и </a:t>
            </a:r>
          </a:p>
          <a:p>
            <a:pPr algn="r" fontAlgn="base"/>
            <a:r>
              <a:rPr lang="ru-RU" sz="2400" b="1" dirty="0" smtClean="0"/>
              <a:t>до самой смерти сопровождалась</a:t>
            </a:r>
          </a:p>
          <a:p>
            <a:pPr algn="r" fontAlgn="base"/>
            <a:r>
              <a:rPr lang="ru-RU" sz="2400" b="1" dirty="0" smtClean="0"/>
              <a:t> всевозможными оберегами.</a:t>
            </a:r>
          </a:p>
          <a:p>
            <a:pPr algn="r" fontAlgn="base"/>
            <a:r>
              <a:rPr lang="ru-RU" sz="2400" b="1" dirty="0" smtClean="0"/>
              <a:t> Славяне мастерили их </a:t>
            </a:r>
          </a:p>
          <a:p>
            <a:pPr algn="r" fontAlgn="base"/>
            <a:r>
              <a:rPr lang="ru-RU" sz="2400" b="1" dirty="0" smtClean="0"/>
              <a:t>самостоятельно или просили </a:t>
            </a:r>
          </a:p>
          <a:p>
            <a:pPr algn="r" fontAlgn="base"/>
            <a:r>
              <a:rPr lang="ru-RU" sz="2400" b="1" dirty="0" smtClean="0"/>
              <a:t>помощи у старших в роду.</a:t>
            </a:r>
          </a:p>
          <a:p>
            <a:pPr algn="ctr" fontAlgn="base"/>
            <a:r>
              <a:rPr lang="ru-RU" sz="2400" b="1" dirty="0" smtClean="0"/>
              <a:t>Популярным видом оберегов были </a:t>
            </a:r>
            <a:r>
              <a:rPr lang="ru-RU" sz="2400" b="1" dirty="0" smtClean="0">
                <a:hlinkClick r:id="rId4"/>
              </a:rPr>
              <a:t>куклы</a:t>
            </a:r>
            <a:r>
              <a:rPr lang="ru-RU" sz="2400" b="1" dirty="0" smtClean="0"/>
              <a:t>. Их делали  из того, что попадалось под руку: из веточек, соломы, обрывков ткани, ленточек и бусин. Просто так, от безделья, этим не занимались. Для создания тряпичной или соломенной фигурки обязательно нужна была причина.</a:t>
            </a:r>
          </a:p>
          <a:p>
            <a:pPr algn="ctr" fontAlgn="base"/>
            <a:r>
              <a:rPr lang="ru-RU" sz="2400" b="1" dirty="0" err="1" smtClean="0"/>
              <a:t>Глазливые</a:t>
            </a:r>
            <a:r>
              <a:rPr lang="ru-RU" sz="2400" b="1" dirty="0" smtClean="0"/>
              <a:t> соседи, частые болезни ребенка, скандалы дома – все это служило поводом для изготовления оберега. Такие куколки назывались </a:t>
            </a:r>
            <a:r>
              <a:rPr lang="ru-RU" sz="2400" b="1" dirty="0" err="1" smtClean="0"/>
              <a:t>обережными</a:t>
            </a:r>
            <a:r>
              <a:rPr lang="ru-RU" sz="2400" b="1" dirty="0" smtClean="0"/>
              <a:t>. Но были и другие – обрядовые. Их не использовали каждый день, доставая только по праздникам.</a:t>
            </a:r>
            <a:endParaRPr lang="ru-RU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humbs.dreamstime.com/z/%D0%B4%D0%B5%D0%BA%D0%BE%D1%80%D0%B0%D1%82%D0%B8%D0%B2%D0%BD%D0%B0%D1%8F-%D1%80%D0%B0%D0%BC%D0%BA%D0%B0-%D0%BE%D1%80%D0%BD%D0%B0%D0%BC%D0%B5%D0%BD%D1%82-%D0%BA%D1%80%D0%B5%D1%81%D1%82%D0%B0-88818783.jpg"/>
          <p:cNvPicPr>
            <a:picLocks noChangeAspect="1" noChangeArrowheads="1"/>
          </p:cNvPicPr>
          <p:nvPr/>
        </p:nvPicPr>
        <p:blipFill>
          <a:blip r:embed="rId2"/>
          <a:srcRect b="6586"/>
          <a:stretch>
            <a:fillRect/>
          </a:stretch>
        </p:blipFill>
        <p:spPr bwMode="auto">
          <a:xfrm>
            <a:off x="2" y="0"/>
            <a:ext cx="10597329" cy="78120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20693" y="619896"/>
            <a:ext cx="9072626" cy="6572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46" name="Picture 2" descr="https://vashobereg.ru/wp-content/uploads/2018/08/Izgotovlenie_kukol_oberegov-1024x7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8477" y="4263234"/>
            <a:ext cx="4075613" cy="278608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63569" y="762772"/>
            <a:ext cx="87154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ru-RU" sz="2400" b="1" dirty="0" smtClean="0"/>
              <a:t> Иголки, ножницы и прочие острые рукодельные принадлежности идут в ход только на подготовительном этапе. Скреплять заготовки придется без них, с помощью одних лишь нитей.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2400" b="1" dirty="0" smtClean="0"/>
              <a:t> Традиционные народные куклы не наделяют чертами владельца или его родственников. Безликость фигурки не дает темным сущностям вселиться в нее и натворить беды.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2400" b="1" dirty="0" smtClean="0"/>
              <a:t> Еще один важный момент – кукла должна быть закончена за один присест. Считается, что растягивание работы рассеивает энергию, вкладываемую в оберег,</a:t>
            </a:r>
          </a:p>
          <a:p>
            <a:pPr fontAlgn="base"/>
            <a:r>
              <a:rPr lang="ru-RU" sz="2400" b="1" dirty="0" smtClean="0"/>
              <a:t> тем самым ослабляя его силу.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2400" b="1" dirty="0" smtClean="0"/>
              <a:t> Используйте только натуральные</a:t>
            </a:r>
          </a:p>
          <a:p>
            <a:pPr fontAlgn="base"/>
            <a:r>
              <a:rPr lang="ru-RU" sz="2400" b="1" dirty="0" smtClean="0"/>
              <a:t> материалы. Славяне с почтением</a:t>
            </a:r>
          </a:p>
          <a:p>
            <a:pPr fontAlgn="base"/>
            <a:r>
              <a:rPr lang="ru-RU" sz="2400" b="1" dirty="0" smtClean="0"/>
              <a:t> относились к природе. Они </a:t>
            </a:r>
          </a:p>
          <a:p>
            <a:pPr fontAlgn="base"/>
            <a:r>
              <a:rPr lang="ru-RU" sz="2400" b="1" dirty="0" smtClean="0"/>
              <a:t>полагали, что все, полученное</a:t>
            </a:r>
          </a:p>
          <a:p>
            <a:pPr fontAlgn="base"/>
            <a:r>
              <a:rPr lang="ru-RU" sz="2400" b="1" dirty="0" smtClean="0"/>
              <a:t> природным путем, обладает мощным,</a:t>
            </a:r>
          </a:p>
          <a:p>
            <a:pPr fontAlgn="base"/>
            <a:r>
              <a:rPr lang="ru-RU" sz="2400" b="1" dirty="0" smtClean="0"/>
              <a:t>позитивным зарядом энергии.</a:t>
            </a:r>
            <a:endParaRPr lang="ru-RU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humbs.dreamstime.com/z/%D0%B4%D0%B5%D0%BA%D0%BE%D1%80%D0%B0%D1%82%D0%B8%D0%B2%D0%BD%D0%B0%D1%8F-%D1%80%D0%B0%D0%BC%D0%BA%D0%B0-%D0%BE%D1%80%D0%BD%D0%B0%D0%BC%D0%B5%D0%BD%D1%82-%D0%BA%D1%80%D0%B5%D1%81%D1%82%D0%B0-88818783.jpg"/>
          <p:cNvPicPr>
            <a:picLocks noChangeAspect="1" noChangeArrowheads="1"/>
          </p:cNvPicPr>
          <p:nvPr/>
        </p:nvPicPr>
        <p:blipFill>
          <a:blip r:embed="rId2"/>
          <a:srcRect b="6586"/>
          <a:stretch>
            <a:fillRect/>
          </a:stretch>
        </p:blipFill>
        <p:spPr bwMode="auto">
          <a:xfrm>
            <a:off x="2" y="0"/>
            <a:ext cx="10597329" cy="78120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49255" y="477020"/>
            <a:ext cx="9286940" cy="6858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Куклы обереги своими рукам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3569" y="762772"/>
            <a:ext cx="4786346" cy="635798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92791" y="619896"/>
            <a:ext cx="4046566" cy="7370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105129" tIns="52564" rIns="105129" bIns="52564" rtlCol="0">
            <a:spAutoFit/>
          </a:bodyPr>
          <a:lstStyle/>
          <a:p>
            <a:pPr algn="ctr"/>
            <a:r>
              <a:rPr lang="ru-RU" sz="4100" b="1" dirty="0" smtClean="0"/>
              <a:t>ОДОЛЕНЬ-ТРАВА</a:t>
            </a:r>
            <a:endParaRPr lang="ru-RU" sz="41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649915" y="1441113"/>
            <a:ext cx="435771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От известных нам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мотанок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кукла с этим оберегом мало чем отличается. Главный признак, по которому куклу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Одолень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трава можно отличить от любой другой – это изображение самого лечебного символа. Самый простой –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этосделать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куколку, прицепив к ней подвеску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Одолень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трава. Украшение для куклы делали из дерева и цепляли на пояс с помощью нити. Для нитки выбирали либо красный, либо зеленый цвет. Красный означал жизнь и солнце, а зеленый ассоциировался с весной, плодородием и исцелением. Нередко также вышивался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обережный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символ на переднике куколки, используя нити зеленого или красного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цыета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Передник тоже делали зеленым, но иногда выбирали более традиционный вариант – белую канву. Для усиления эффекта куклу украшали декоративными, сшитыми, цветами, или цепляли к ней засушенные травы, известные своими лечебными свойствами.</a:t>
            </a:r>
          </a:p>
          <a:p>
            <a:pPr algn="ctr"/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humbs.dreamstime.com/z/%D0%B4%D0%B5%D0%BA%D0%BE%D1%80%D0%B0%D1%82%D0%B8%D0%B2%D0%BD%D0%B0%D1%8F-%D1%80%D0%B0%D0%BC%D0%BA%D0%B0-%D0%BE%D1%80%D0%BD%D0%B0%D0%BC%D0%B5%D0%BD%D1%82-%D0%BA%D1%80%D0%B5%D1%81%D1%82%D0%B0-88818783.jpg"/>
          <p:cNvPicPr>
            <a:picLocks noChangeAspect="1" noChangeArrowheads="1"/>
          </p:cNvPicPr>
          <p:nvPr/>
        </p:nvPicPr>
        <p:blipFill>
          <a:blip r:embed="rId2"/>
          <a:srcRect b="6586"/>
          <a:stretch>
            <a:fillRect/>
          </a:stretch>
        </p:blipFill>
        <p:spPr bwMode="auto">
          <a:xfrm>
            <a:off x="2" y="0"/>
            <a:ext cx="10597329" cy="78120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20693" y="548458"/>
            <a:ext cx="9286940" cy="6858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 descr="Оберег Птица Радост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3569" y="691334"/>
            <a:ext cx="4857784" cy="65722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864229" y="691334"/>
            <a:ext cx="4070803" cy="7370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105129" tIns="52564" rIns="105129" bIns="52564" rtlCol="0">
            <a:spAutoFit/>
          </a:bodyPr>
          <a:lstStyle/>
          <a:p>
            <a:pPr algn="ctr"/>
            <a:r>
              <a:rPr lang="ru-RU" sz="4100" b="1" dirty="0" smtClean="0"/>
              <a:t>ПТИЦА-РАДОСТЬ</a:t>
            </a:r>
            <a:endParaRPr lang="ru-RU" sz="41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64229" y="1762904"/>
            <a:ext cx="40719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правилам на куколку цепляют миниатюрные фигурки птиц, а косынку на ее голове завязывают особым образом – так, чтобы она напоминала крылья.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Тайна заключается в том, что славяне связывали возвращение птиц из теплых краев с приходом весны. Когда теплое время года задерживалось, они самостоятельно призывали весну с помощью обряда превращения в птиц.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Женщины завязывая косынки особым образом, надевали одежду с узорами из пташек и отправлялись в поля и леса. Там они оставляли Птиц Радости. Таким образом славяне пытались обхитрить весну, показав ей, что уже прилетели птицы и пора приходить.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humbs.dreamstime.com/z/%D0%B4%D0%B5%D0%BA%D0%BE%D1%80%D0%B0%D1%82%D0%B8%D0%B2%D0%BD%D0%B0%D1%8F-%D1%80%D0%B0%D0%BC%D0%BA%D0%B0-%D0%BE%D1%80%D0%BD%D0%B0%D0%BC%D0%B5%D0%BD%D1%82-%D0%BA%D1%80%D0%B5%D1%81%D1%82%D0%B0-88818783.jpg"/>
          <p:cNvPicPr>
            <a:picLocks noChangeAspect="1" noChangeArrowheads="1"/>
          </p:cNvPicPr>
          <p:nvPr/>
        </p:nvPicPr>
        <p:blipFill>
          <a:blip r:embed="rId2"/>
          <a:srcRect b="6586"/>
          <a:stretch>
            <a:fillRect/>
          </a:stretch>
        </p:blipFill>
        <p:spPr bwMode="auto">
          <a:xfrm>
            <a:off x="2" y="0"/>
            <a:ext cx="10597329" cy="78120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9255" y="477020"/>
            <a:ext cx="9286940" cy="6858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935667" y="548458"/>
            <a:ext cx="3357586" cy="13680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5129" tIns="52564" rIns="105129" bIns="52564" rtlCol="0">
            <a:spAutoFit/>
          </a:bodyPr>
          <a:lstStyle/>
          <a:p>
            <a:pPr algn="ctr"/>
            <a:r>
              <a:rPr lang="ru-RU" sz="4100" b="1" dirty="0" smtClean="0"/>
              <a:t>КУБЫШКА-ТРАВНИЦА</a:t>
            </a:r>
            <a:endParaRPr lang="ru-RU" sz="4100" b="1" dirty="0"/>
          </a:p>
        </p:txBody>
      </p:sp>
      <p:pic>
        <p:nvPicPr>
          <p:cNvPr id="16386" name="Picture 2" descr="Кубышка Травниц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693" y="691334"/>
            <a:ext cx="4498998" cy="64294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92725" y="1762904"/>
            <a:ext cx="492922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Значение этой ляльки определялось тем, какие травы в нее клали. Традиционно она становилась семейным оберегом, помогала очищать в доме воздух, отгонять болезни. Но вообще эта кукла универсальна в использовании. С ее помощью можно уберечься от злых сил, привлечь любовь или же сделать игрушку для ребенка, помогающую ему оставаться полным сил. Мята – оказывает успокаивающее воздействие, расслабляет нервную систему.</a:t>
            </a:r>
          </a:p>
          <a:p>
            <a:pPr fontAlgn="base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Зверобой, по поверьям, отпугивает нечистую силу. лечит болезни внутренних органов и помогает избавиться от депрессии.</a:t>
            </a:r>
          </a:p>
          <a:p>
            <a:pPr fontAlgn="base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Чабрец известен своим антисептическим свойством — борется с воспалениями, помогает от кашля, бессонницы.</a:t>
            </a:r>
          </a:p>
          <a:p>
            <a:pPr fontAlgn="base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Ромашка, успокаивает, а также обеззараживает.</a:t>
            </a:r>
          </a:p>
          <a:p>
            <a:pPr fontAlgn="base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Душица ускоряет выздоровление от простуды, очищает воздух от микробов.</a:t>
            </a:r>
          </a:p>
          <a:p>
            <a:pPr fontAlgn="base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Лаванда помогает избавиться от головной боли.</a:t>
            </a:r>
          </a:p>
          <a:p>
            <a:pPr fontAlgn="base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Полынь и одуванчик обеспечат хороший аппетит.</a:t>
            </a:r>
          </a:p>
          <a:p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humbs.dreamstime.com/z/%D0%B4%D0%B5%D0%BA%D0%BE%D1%80%D0%B0%D1%82%D0%B8%D0%B2%D0%BD%D0%B0%D1%8F-%D1%80%D0%B0%D0%BC%D0%BA%D0%B0-%D0%BE%D1%80%D0%BD%D0%B0%D0%BC%D0%B5%D0%BD%D1%82-%D0%BA%D1%80%D0%B5%D1%81%D1%82%D0%B0-88818783.jpg"/>
          <p:cNvPicPr>
            <a:picLocks noChangeAspect="1" noChangeArrowheads="1"/>
          </p:cNvPicPr>
          <p:nvPr/>
        </p:nvPicPr>
        <p:blipFill>
          <a:blip r:embed="rId2"/>
          <a:srcRect b="6586"/>
          <a:stretch>
            <a:fillRect/>
          </a:stretch>
        </p:blipFill>
        <p:spPr bwMode="auto">
          <a:xfrm>
            <a:off x="2" y="0"/>
            <a:ext cx="10597329" cy="78120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9255" y="477020"/>
            <a:ext cx="9286940" cy="6858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 descr="Крупеничка и Мужик бога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131" y="1048524"/>
            <a:ext cx="4925069" cy="55007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92791" y="619896"/>
            <a:ext cx="4108288" cy="12141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5129" tIns="52564" rIns="105129" bIns="52564" rtlCol="0">
            <a:spAutoFit/>
          </a:bodyPr>
          <a:lstStyle/>
          <a:p>
            <a:pPr algn="ctr"/>
            <a:r>
              <a:rPr lang="ru-RU" sz="3600" b="1" dirty="0" smtClean="0"/>
              <a:t>КРУПЕНИЧКА и МУЖИЧОК-БОГАЧ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64229" y="1977218"/>
            <a:ext cx="3932247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Крупеничка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и Богач считаются одними из первых кукол, которые появились у славянских народов. Дело в том, что издревле люди нашей страны зарабатывали на жизнь разведением домашнего хозяйства, в частности, выращивали пшеницу, другие хозяйственные крупы в огороде. Есть даже пословица, гласящая «без хлеба да без каши ничтожны труды наши». Понятно, что добыча зерна являлась необходимой, и если урожай по каким-то причинам получался меньший, то для семьи это было настоящей катастрофой. Именно поэтому тряпичные куклы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Крупеничка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и Богач наполнялись зерном, что значит, символизирует то, что в семье будет всегда достаток, что они будут богаты.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humbs.dreamstime.com/z/%D0%B4%D0%B5%D0%BA%D0%BE%D1%80%D0%B0%D1%82%D0%B8%D0%B2%D0%BD%D0%B0%D1%8F-%D1%80%D0%B0%D0%BC%D0%BA%D0%B0-%D0%BE%D1%80%D0%BD%D0%B0%D0%BC%D0%B5%D0%BD%D1%82-%D0%BA%D1%80%D0%B5%D1%81%D1%82%D0%B0-88818783.jpg"/>
          <p:cNvPicPr>
            <a:picLocks noChangeAspect="1" noChangeArrowheads="1"/>
          </p:cNvPicPr>
          <p:nvPr/>
        </p:nvPicPr>
        <p:blipFill>
          <a:blip r:embed="rId2"/>
          <a:srcRect b="6586"/>
          <a:stretch>
            <a:fillRect/>
          </a:stretch>
        </p:blipFill>
        <p:spPr bwMode="auto">
          <a:xfrm>
            <a:off x="2" y="0"/>
            <a:ext cx="10597329" cy="78120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9255" y="477020"/>
            <a:ext cx="9286940" cy="6858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649915" y="619896"/>
            <a:ext cx="4090656" cy="7370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5129" tIns="52564" rIns="105129" bIns="52564" rtlCol="0">
            <a:spAutoFit/>
          </a:bodyPr>
          <a:lstStyle/>
          <a:p>
            <a:pPr algn="ctr"/>
            <a:r>
              <a:rPr lang="ru-RU" sz="4100" b="1" dirty="0" smtClean="0"/>
              <a:t>БАБА-ЯГА</a:t>
            </a:r>
            <a:endParaRPr lang="ru-RU" sz="4100" b="1" dirty="0"/>
          </a:p>
        </p:txBody>
      </p:sp>
      <p:pic>
        <p:nvPicPr>
          <p:cNvPr id="18434" name="Picture 2" descr="Обережная кукла Русская Баба Яг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131" y="548458"/>
            <a:ext cx="4600912" cy="664373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435601" y="1477152"/>
            <a:ext cx="4435469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Она является хранительницей домашнего очага и защитой от злых людей. Если повесить у себя в доме Бабушку Ягу, она будет защищать его от сглаза и зла. </a:t>
            </a:r>
          </a:p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Если поместить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Ягусю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на кухне — она с радостью примет всех гостей за свой стол, и накормит всех, и напоит, еще и в дорожку сумочку сложит. Поэтому если вы часто собираетесь на кухне семьей или с друзьями, а может ваш дом часто посещают далекие гости, расположите оберег на кухне. Место у оберега на кухне должно быть почтенное, чтобы бабушка Яга всех видела.</a:t>
            </a:r>
          </a:p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Для защиты дома разместите Ягу в прихожей. Так она будет защищать дом от злых людей и привлекать в него добрых и нужных. Она будет следить, кто вхож в этот дом, а кто нет.</a:t>
            </a:r>
          </a:p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Если посадить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Ягусю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возле рабочего места и получить от нее благосклонность, то ваши дела пойдут вверх. Работа будет делаться быстрее и качественнее.</a:t>
            </a:r>
          </a:p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humbs.dreamstime.com/z/%D0%B4%D0%B5%D0%BA%D0%BE%D1%80%D0%B0%D1%82%D0%B8%D0%B2%D0%BD%D0%B0%D1%8F-%D1%80%D0%B0%D0%BC%D0%BA%D0%B0-%D0%BE%D1%80%D0%BD%D0%B0%D0%BC%D0%B5%D0%BD%D1%82-%D0%BA%D1%80%D0%B5%D1%81%D1%82%D0%B0-88818783.jpg"/>
          <p:cNvPicPr>
            <a:picLocks noChangeAspect="1" noChangeArrowheads="1"/>
          </p:cNvPicPr>
          <p:nvPr/>
        </p:nvPicPr>
        <p:blipFill>
          <a:blip r:embed="rId2"/>
          <a:srcRect b="6586"/>
          <a:stretch>
            <a:fillRect/>
          </a:stretch>
        </p:blipFill>
        <p:spPr bwMode="auto">
          <a:xfrm>
            <a:off x="2" y="0"/>
            <a:ext cx="10597329" cy="78120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9255" y="477020"/>
            <a:ext cx="9286940" cy="6858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007105" y="619896"/>
            <a:ext cx="3429024" cy="7370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5129" tIns="52564" rIns="105129" bIns="52564" rtlCol="0">
            <a:spAutoFit/>
          </a:bodyPr>
          <a:lstStyle/>
          <a:p>
            <a:pPr algn="ctr"/>
            <a:r>
              <a:rPr lang="ru-RU" sz="4100" b="1" dirty="0" smtClean="0"/>
              <a:t>РЯБИНКА</a:t>
            </a:r>
            <a:endParaRPr lang="ru-RU" sz="4100" b="1" dirty="0"/>
          </a:p>
        </p:txBody>
      </p:sp>
      <p:pic>
        <p:nvPicPr>
          <p:cNvPr id="19458" name="Picture 2" descr="Куколка Рябин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693" y="619896"/>
            <a:ext cx="4644257" cy="65722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507039" y="1405714"/>
            <a:ext cx="450059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Такой оберег распространен на всей территории, где проживали славяне. Её нет только в местах, где рябина не растёт. Дерево использовали в народной медицине, из него изготавливали обереги. Путники брали в дорогу рябиновые посохи. Больной человек для исцеления должен был пролезть сквозь рябиновый куст. Жениху в сапог подсыпали кореньев против сглаза. В некоторых областях рябину считали мстительным деревом, поэтому нельзя было ломать ветви, рвать цветы и ягоды, рубить дерево на дрова. Это связано с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обережным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значением дерева. Её было принято ставить около входа. Каждый, кто вошёл в дом с недобрым умыслом, понимал, что жилище и хозяева охраняются. Такой человек начинал чувствовать себя неуютно и вскоре уходил, не успев причинить зла. Недобрые духи тоже не могли влететь в избу, где была эта кукла.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1377</Words>
  <Application>Microsoft Office PowerPoint</Application>
  <PresentationFormat>Произвольный</PresentationFormat>
  <Paragraphs>117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 Малинина</dc:creator>
  <cp:lastModifiedBy>Пользователь</cp:lastModifiedBy>
  <cp:revision>5</cp:revision>
  <dcterms:created xsi:type="dcterms:W3CDTF">2020-02-07T12:41:29Z</dcterms:created>
  <dcterms:modified xsi:type="dcterms:W3CDTF">2022-04-06T07:30:06Z</dcterms:modified>
</cp:coreProperties>
</file>